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aleway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aleway-bold.fntdata"/><Relationship Id="rId27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a3c8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a3c8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8abf9c93a5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8abf9c93a5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925fb0cf6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8925fb0cf6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925fb0cf6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8925fb0cf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8925fb0cf6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8925fb0cf6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8abf9c93a5_1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8abf9c93a5_1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8abf9c93a5_1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8abf9c93a5_1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8abf9c93a5_1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8abf9c93a5_1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8abf9c93a5_1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8abf9c93a5_1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8abf9c93a5_1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8abf9c93a5_1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8acf27924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8acf27924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abf9c93a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abf9c93a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8838468299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8838468299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838468299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838468299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8abf9c93a5_1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8abf9c93a5_1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8abf9c93a5_0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8abf9c93a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8abf9c93a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8abf9c93a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8647011252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8647011252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abf9c93a5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8abf9c93a5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8925fb0cf6_0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8925fb0cf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8925fb0cf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8925fb0c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github.com/wuhuikai/DeepGuidedFilter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drive.google.com/drive/folders/1I51SEWLTcPSbOWFbk_uLri7Qo467dBoE?usp=sharing" TargetMode="External"/><Relationship Id="rId4" Type="http://schemas.openxmlformats.org/officeDocument/2006/relationships/hyperlink" Target="https://drive.google.com/drive/folders/1Mui39RjXhyEoCa97C-a3MhzZeCyldW8q?usp=sharing" TargetMode="External"/><Relationship Id="rId5" Type="http://schemas.openxmlformats.org/officeDocument/2006/relationships/hyperlink" Target="https://drive.google.com/drive/folders/1lgYYMLbvqoVrZ52sTeuMObLyJCTqAEH0?usp=sharing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7.png"/><Relationship Id="rId5" Type="http://schemas.openxmlformats.org/officeDocument/2006/relationships/image" Target="../media/image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Term Report:</a:t>
            </a:r>
            <a:br>
              <a:rPr lang="en"/>
            </a:br>
            <a:r>
              <a:rPr lang="en"/>
              <a:t>VISUAL GAN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Prashant Khandelwal • Mentor: Yogin Patel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875" y="1038800"/>
            <a:ext cx="5708358" cy="362735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Working</a:t>
            </a:r>
            <a:endParaRPr sz="2600"/>
          </a:p>
        </p:txBody>
      </p:sp>
      <p:sp>
        <p:nvSpPr>
          <p:cNvPr id="144" name="Google Shape;144;p22"/>
          <p:cNvSpPr txBox="1"/>
          <p:nvPr>
            <p:ph idx="1" type="body"/>
          </p:nvPr>
        </p:nvSpPr>
        <p:spPr>
          <a:xfrm>
            <a:off x="6794900" y="2403450"/>
            <a:ext cx="1704000" cy="7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900">
                <a:solidFill>
                  <a:schemeClr val="dk1"/>
                </a:solidFill>
              </a:rPr>
              <a:t>CYCLE STRUCTURE</a:t>
            </a:r>
            <a:endParaRPr b="1"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1491" y="0"/>
            <a:ext cx="658581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4"/>
          <p:cNvPicPr preferRelativeResize="0"/>
          <p:nvPr/>
        </p:nvPicPr>
        <p:blipFill>
          <a:blip r:embed="rId3">
            <a:alphaModFix amt="23000"/>
          </a:blip>
          <a:stretch>
            <a:fillRect/>
          </a:stretch>
        </p:blipFill>
        <p:spPr>
          <a:xfrm>
            <a:off x="425875" y="1038800"/>
            <a:ext cx="5708358" cy="362735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Working</a:t>
            </a:r>
            <a:endParaRPr sz="2500"/>
          </a:p>
        </p:txBody>
      </p:sp>
      <p:sp>
        <p:nvSpPr>
          <p:cNvPr id="156" name="Google Shape;156;p24"/>
          <p:cNvSpPr txBox="1"/>
          <p:nvPr>
            <p:ph idx="1" type="body"/>
          </p:nvPr>
        </p:nvSpPr>
        <p:spPr>
          <a:xfrm>
            <a:off x="6794900" y="2403450"/>
            <a:ext cx="1704000" cy="7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</a:rPr>
              <a:t>CYCLE GAN</a:t>
            </a:r>
            <a:endParaRPr b="1" sz="19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For Unpaired Image Translations</a:t>
            </a:r>
            <a:br>
              <a:rPr b="1" lang="en" sz="1200">
                <a:solidFill>
                  <a:schemeClr val="dk1"/>
                </a:solidFill>
              </a:rPr>
            </a:br>
            <a:r>
              <a:rPr b="1" lang="en">
                <a:solidFill>
                  <a:schemeClr val="dk1"/>
                </a:solidFill>
              </a:rPr>
              <a:t> 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57" name="Google Shape;157;p24"/>
          <p:cNvSpPr txBox="1"/>
          <p:nvPr/>
        </p:nvSpPr>
        <p:spPr>
          <a:xfrm>
            <a:off x="970250" y="3468500"/>
            <a:ext cx="5574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X</a:t>
            </a:r>
            <a:endParaRPr b="1" sz="4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8" name="Google Shape;158;p24"/>
          <p:cNvSpPr txBox="1"/>
          <p:nvPr/>
        </p:nvSpPr>
        <p:spPr>
          <a:xfrm>
            <a:off x="5069175" y="3468500"/>
            <a:ext cx="8046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Z’</a:t>
            </a:r>
            <a:endParaRPr b="1" sz="4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" name="Google Shape;159;p24"/>
          <p:cNvSpPr txBox="1"/>
          <p:nvPr/>
        </p:nvSpPr>
        <p:spPr>
          <a:xfrm>
            <a:off x="5040375" y="1487300"/>
            <a:ext cx="5574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Z</a:t>
            </a:r>
            <a:endParaRPr b="1" sz="4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24"/>
          <p:cNvSpPr txBox="1"/>
          <p:nvPr/>
        </p:nvSpPr>
        <p:spPr>
          <a:xfrm>
            <a:off x="970250" y="1487300"/>
            <a:ext cx="8046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X’</a:t>
            </a:r>
            <a:endParaRPr b="1" sz="4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1" name="Google Shape;161;p24"/>
          <p:cNvSpPr/>
          <p:nvPr/>
        </p:nvSpPr>
        <p:spPr>
          <a:xfrm>
            <a:off x="1924875" y="2471825"/>
            <a:ext cx="2387700" cy="762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Losses </a:t>
            </a:r>
            <a:endParaRPr sz="2600"/>
          </a:p>
        </p:txBody>
      </p:sp>
      <p:sp>
        <p:nvSpPr>
          <p:cNvPr id="167" name="Google Shape;167;p25"/>
          <p:cNvSpPr txBox="1"/>
          <p:nvPr>
            <p:ph idx="1" type="body"/>
          </p:nvPr>
        </p:nvSpPr>
        <p:spPr>
          <a:xfrm>
            <a:off x="437175" y="1417350"/>
            <a:ext cx="2669400" cy="28446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Identity Loss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To ensure that the translated image preserves features of the original image.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38761D"/>
                </a:solidFill>
              </a:rPr>
              <a:t>G1: X -&gt; Z</a:t>
            </a:r>
            <a:endParaRPr b="1" sz="1200">
              <a:solidFill>
                <a:srgbClr val="38761D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Identity_loss = LL1( G1(z),  z</a:t>
            </a:r>
            <a:r>
              <a:rPr lang="en" sz="1200">
                <a:solidFill>
                  <a:srgbClr val="000000"/>
                </a:solidFill>
              </a:rPr>
              <a:t> </a:t>
            </a:r>
            <a:r>
              <a:rPr lang="en" sz="1200">
                <a:solidFill>
                  <a:srgbClr val="000000"/>
                </a:solidFill>
              </a:rPr>
              <a:t>) 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38761D"/>
                </a:solidFill>
              </a:rPr>
              <a:t>G2: Z -&gt; X</a:t>
            </a:r>
            <a:endParaRPr b="1" sz="1200">
              <a:solidFill>
                <a:srgbClr val="38761D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/>
              <a:t>Identity_loss = LL1( G1(x),  x ) 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000000"/>
              </a:solidFill>
            </a:endParaRPr>
          </a:p>
        </p:txBody>
      </p:sp>
      <p:sp>
        <p:nvSpPr>
          <p:cNvPr id="168" name="Google Shape;168;p25"/>
          <p:cNvSpPr txBox="1"/>
          <p:nvPr>
            <p:ph idx="1" type="body"/>
          </p:nvPr>
        </p:nvSpPr>
        <p:spPr>
          <a:xfrm>
            <a:off x="3311175" y="1417350"/>
            <a:ext cx="2669400" cy="28446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Cycle-Consistency </a:t>
            </a:r>
            <a:r>
              <a:rPr b="1" lang="en" sz="1600">
                <a:solidFill>
                  <a:schemeClr val="dk1"/>
                </a:solidFill>
              </a:rPr>
              <a:t>Loss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/>
              <a:t>To ensure that the image translation cycle will bring the input image back to the same image.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38761D"/>
                </a:solidFill>
              </a:rPr>
              <a:t>Cycle 1: X -&gt; Z -&gt; X</a:t>
            </a:r>
            <a:endParaRPr b="1" sz="1200">
              <a:solidFill>
                <a:srgbClr val="38761D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/>
              <a:t>Cycle_loss = LL1( G2(G1(x)),  x ) 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38761D"/>
                </a:solidFill>
              </a:rPr>
              <a:t>Cycle 2: Z -&gt; X -&gt; Z</a:t>
            </a:r>
            <a:endParaRPr b="1" sz="1200">
              <a:solidFill>
                <a:srgbClr val="38761D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/>
              <a:t>Cycle_loss = LL1( G1(G2(z)),  z ) 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</p:txBody>
      </p:sp>
      <p:sp>
        <p:nvSpPr>
          <p:cNvPr id="169" name="Google Shape;169;p25"/>
          <p:cNvSpPr txBox="1"/>
          <p:nvPr>
            <p:ph idx="1" type="body"/>
          </p:nvPr>
        </p:nvSpPr>
        <p:spPr>
          <a:xfrm>
            <a:off x="6222450" y="1417350"/>
            <a:ext cx="2669400" cy="28446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Adversarial GAN</a:t>
            </a:r>
            <a:r>
              <a:rPr b="1" lang="en" sz="1600">
                <a:solidFill>
                  <a:schemeClr val="dk1"/>
                </a:solidFill>
              </a:rPr>
              <a:t> Loss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/>
              <a:t>To ensure that the image translation cycle will bring the input image back to the same image.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38761D"/>
                </a:solidFill>
              </a:rPr>
              <a:t>G1: X -&gt; Z</a:t>
            </a:r>
            <a:endParaRPr b="1" sz="1200">
              <a:solidFill>
                <a:srgbClr val="38761D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/>
              <a:t>pred_x = D1(G1(x))</a:t>
            </a:r>
            <a:br>
              <a:rPr lang="en" sz="1200"/>
            </a:br>
            <a:r>
              <a:rPr lang="en" sz="1200"/>
              <a:t>GAN_loss = MSE( pred_x,  real_label ) 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38761D"/>
                </a:solidFill>
              </a:rPr>
              <a:t>G2: Z -&gt; X</a:t>
            </a:r>
            <a:endParaRPr b="1" sz="1200">
              <a:solidFill>
                <a:srgbClr val="38761D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/>
              <a:t>pred_z = D2(G2(z))</a:t>
            </a:r>
            <a:br>
              <a:rPr lang="en" sz="1200"/>
            </a:br>
            <a:r>
              <a:rPr lang="en" sz="1200"/>
              <a:t>GAN_loss = MSE( pred_z, real_label ) 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Guided Filters</a:t>
            </a:r>
            <a:endParaRPr sz="2600"/>
          </a:p>
        </p:txBody>
      </p:sp>
      <p:pic>
        <p:nvPicPr>
          <p:cNvPr id="175" name="Google Shape;17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025" y="1367376"/>
            <a:ext cx="4581650" cy="299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6"/>
          <p:cNvSpPr txBox="1"/>
          <p:nvPr/>
        </p:nvSpPr>
        <p:spPr>
          <a:xfrm>
            <a:off x="5743050" y="1504125"/>
            <a:ext cx="2978700" cy="28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Used to </a:t>
            </a: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preserve details 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 image translations.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Implementation Details</a:t>
            </a:r>
            <a:endParaRPr sz="2600"/>
          </a:p>
        </p:txBody>
      </p:sp>
      <p:sp>
        <p:nvSpPr>
          <p:cNvPr id="182" name="Google Shape;182;p27"/>
          <p:cNvSpPr txBox="1"/>
          <p:nvPr>
            <p:ph idx="1" type="body"/>
          </p:nvPr>
        </p:nvSpPr>
        <p:spPr>
          <a:xfrm>
            <a:off x="900113" y="1371275"/>
            <a:ext cx="3071400" cy="4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Generator</a:t>
            </a:r>
            <a:endParaRPr b="1" sz="1600">
              <a:solidFill>
                <a:schemeClr val="dk1"/>
              </a:solidFill>
            </a:endParaRPr>
          </a:p>
        </p:txBody>
      </p:sp>
      <p:pic>
        <p:nvPicPr>
          <p:cNvPr id="183" name="Google Shape;18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603" y="1798775"/>
            <a:ext cx="4282418" cy="2749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84" name="Google Shape;18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8274" y="1798775"/>
            <a:ext cx="3660577" cy="274939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5" name="Google Shape;185;p27"/>
          <p:cNvSpPr txBox="1"/>
          <p:nvPr>
            <p:ph idx="1" type="body"/>
          </p:nvPr>
        </p:nvSpPr>
        <p:spPr>
          <a:xfrm>
            <a:off x="5252850" y="1371275"/>
            <a:ext cx="3071400" cy="4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Discriminator</a:t>
            </a:r>
            <a:endParaRPr b="1"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Output</a:t>
            </a:r>
            <a:endParaRPr sz="2600"/>
          </a:p>
        </p:txBody>
      </p:sp>
      <p:pic>
        <p:nvPicPr>
          <p:cNvPr id="191" name="Google Shape;19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63750"/>
            <a:ext cx="8839201" cy="145741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2" name="Google Shape;19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973562"/>
            <a:ext cx="8839198" cy="1419272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12858"/>
            <a:ext cx="8839199" cy="1371217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8" name="Google Shape;19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936475"/>
            <a:ext cx="8839201" cy="138365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9" name="Google Shape;199;p29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Output</a:t>
            </a:r>
            <a:endParaRPr sz="2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Future Scope of the project</a:t>
            </a:r>
            <a:endParaRPr sz="2600"/>
          </a:p>
        </p:txBody>
      </p:sp>
      <p:sp>
        <p:nvSpPr>
          <p:cNvPr id="205" name="Google Shape;205;p30"/>
          <p:cNvSpPr txBox="1"/>
          <p:nvPr>
            <p:ph idx="1" type="body"/>
          </p:nvPr>
        </p:nvSpPr>
        <p:spPr>
          <a:xfrm>
            <a:off x="2400297" y="1602675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Adding a </a:t>
            </a:r>
            <a:r>
              <a:rPr b="1" lang="en" sz="1600">
                <a:solidFill>
                  <a:schemeClr val="dk1"/>
                </a:solidFill>
              </a:rPr>
              <a:t>pre-trained resnet backbone </a:t>
            </a:r>
            <a:r>
              <a:rPr lang="en" sz="1600">
                <a:solidFill>
                  <a:schemeClr val="dk1"/>
                </a:solidFill>
              </a:rPr>
              <a:t>to the generator.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Replacing the conventional Guided Filter with ‘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Deep Convolution Guided Filters</a:t>
            </a:r>
            <a:r>
              <a:rPr lang="en" sz="1600">
                <a:solidFill>
                  <a:schemeClr val="dk1"/>
                </a:solidFill>
              </a:rPr>
              <a:t>’ </a:t>
            </a:r>
            <a:endParaRPr sz="12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Adding a </a:t>
            </a:r>
            <a:r>
              <a:rPr b="1" lang="en" sz="1600">
                <a:solidFill>
                  <a:schemeClr val="dk1"/>
                </a:solidFill>
              </a:rPr>
              <a:t>ROI detector </a:t>
            </a:r>
            <a:r>
              <a:rPr lang="en" sz="1600">
                <a:solidFill>
                  <a:schemeClr val="dk1"/>
                </a:solidFill>
              </a:rPr>
              <a:t>in order to find suitable text-regions in the bigger background image to synthesize scene-text images with more than one text-masks.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Obtaining a better and bigger training dataset.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Links</a:t>
            </a:r>
            <a:endParaRPr sz="2600"/>
          </a:p>
        </p:txBody>
      </p:sp>
      <p:sp>
        <p:nvSpPr>
          <p:cNvPr id="211" name="Google Shape;211;p31"/>
          <p:cNvSpPr txBox="1"/>
          <p:nvPr>
            <p:ph idx="1" type="body"/>
          </p:nvPr>
        </p:nvSpPr>
        <p:spPr>
          <a:xfrm>
            <a:off x="2400297" y="1602675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Codebase [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Google Drive</a:t>
            </a:r>
            <a:r>
              <a:rPr lang="en" sz="1600">
                <a:solidFill>
                  <a:schemeClr val="dk1"/>
                </a:solidFill>
              </a:rPr>
              <a:t>]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Generated Dataset [</a:t>
            </a:r>
            <a:r>
              <a:rPr lang="en" sz="1600" u="sng">
                <a:solidFill>
                  <a:schemeClr val="hlink"/>
                </a:solidFill>
                <a:hlinkClick r:id="rId4"/>
              </a:rPr>
              <a:t>Google Drive</a:t>
            </a:r>
            <a:r>
              <a:rPr lang="en" sz="1600">
                <a:solidFill>
                  <a:schemeClr val="dk1"/>
                </a:solidFill>
              </a:rPr>
              <a:t>]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Outputs [</a:t>
            </a:r>
            <a:r>
              <a:rPr lang="en" sz="1600" u="sng">
                <a:solidFill>
                  <a:schemeClr val="hlink"/>
                </a:solidFill>
                <a:hlinkClick r:id="rId5"/>
              </a:rPr>
              <a:t>Google Drive</a:t>
            </a:r>
            <a:r>
              <a:rPr lang="en" sz="1600">
                <a:solidFill>
                  <a:schemeClr val="dk1"/>
                </a:solidFill>
              </a:rPr>
              <a:t>]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title"/>
          </p:nvPr>
        </p:nvSpPr>
        <p:spPr>
          <a:xfrm>
            <a:off x="2400250" y="4235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RECAP</a:t>
            </a:r>
            <a:endParaRPr sz="2600"/>
          </a:p>
        </p:txBody>
      </p:sp>
      <p:sp>
        <p:nvSpPr>
          <p:cNvPr id="79" name="Google Shape;79;p14"/>
          <p:cNvSpPr txBox="1"/>
          <p:nvPr>
            <p:ph idx="1" type="body"/>
          </p:nvPr>
        </p:nvSpPr>
        <p:spPr>
          <a:xfrm>
            <a:off x="1143000" y="2271650"/>
            <a:ext cx="3246900" cy="20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Approach 1</a:t>
            </a:r>
            <a:br>
              <a:rPr b="1" lang="en" sz="1200"/>
            </a:br>
            <a:r>
              <a:rPr lang="en" sz="1200"/>
              <a:t>Generate the whole image using GANs.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/>
              <a:t>- </a:t>
            </a:r>
            <a:r>
              <a:rPr lang="en" sz="1200"/>
              <a:t>Generating scene details in an image is itself a difficult problem.</a:t>
            </a:r>
            <a:endParaRPr sz="1200"/>
          </a:p>
        </p:txBody>
      </p:sp>
      <p:pic>
        <p:nvPicPr>
          <p:cNvPr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8029" y="1150950"/>
            <a:ext cx="1375297" cy="876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1" name="Google Shape;8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7300" y="1150950"/>
            <a:ext cx="1280728" cy="876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2" name="Google Shape;82;p14"/>
          <p:cNvSpPr txBox="1"/>
          <p:nvPr/>
        </p:nvSpPr>
        <p:spPr>
          <a:xfrm>
            <a:off x="4338125" y="1340400"/>
            <a:ext cx="39654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PROBLEM:</a:t>
            </a:r>
            <a:r>
              <a:rPr lang="en" sz="1600">
                <a:latin typeface="Lato"/>
                <a:ea typeface="Lato"/>
                <a:cs typeface="Lato"/>
                <a:sym typeface="Lato"/>
              </a:rPr>
              <a:t>      </a:t>
            </a:r>
            <a:r>
              <a:rPr b="1" lang="en" sz="1600">
                <a:latin typeface="Lato"/>
                <a:ea typeface="Lato"/>
                <a:cs typeface="Lato"/>
                <a:sym typeface="Lato"/>
              </a:rPr>
              <a:t>Scene Text Image Synthesis</a:t>
            </a:r>
            <a:endParaRPr b="1"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3" name="Google Shape;83;p14"/>
          <p:cNvSpPr txBox="1"/>
          <p:nvPr/>
        </p:nvSpPr>
        <p:spPr>
          <a:xfrm>
            <a:off x="4909525" y="2271650"/>
            <a:ext cx="3246900" cy="20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</a:t>
            </a:r>
            <a:r>
              <a:rPr b="1"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pproach 2</a:t>
            </a:r>
            <a:br>
              <a:rPr b="1"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Get </a:t>
            </a: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non-text </a:t>
            </a: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background images and embed text into the image.	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-  Formally known as Compositional GAN.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4" name="Google Shape;8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85725" y="3529450"/>
            <a:ext cx="3317800" cy="10667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/>
          <p:cNvSpPr txBox="1"/>
          <p:nvPr>
            <p:ph type="title"/>
          </p:nvPr>
        </p:nvSpPr>
        <p:spPr>
          <a:xfrm>
            <a:off x="2984700" y="2254050"/>
            <a:ext cx="3174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1"/>
                </a:solidFill>
              </a:rPr>
              <a:t>Questions ? </a:t>
            </a:r>
            <a:endParaRPr sz="4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/>
          <p:nvPr>
            <p:ph idx="1" type="body"/>
          </p:nvPr>
        </p:nvSpPr>
        <p:spPr>
          <a:xfrm>
            <a:off x="988725" y="1057450"/>
            <a:ext cx="7638300" cy="31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Approach </a:t>
            </a:r>
            <a:r>
              <a:rPr b="1" lang="en" sz="1600">
                <a:solidFill>
                  <a:schemeClr val="dk1"/>
                </a:solidFill>
              </a:rPr>
              <a:t>2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Divided into three steps: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Finding suitable text-regions inside the image. </a:t>
            </a:r>
            <a:br>
              <a:rPr lang="en"/>
            </a:br>
            <a:r>
              <a:rPr lang="en"/>
              <a:t>=&gt; </a:t>
            </a:r>
            <a:r>
              <a:rPr b="1" lang="en">
                <a:solidFill>
                  <a:schemeClr val="dk1"/>
                </a:solidFill>
              </a:rPr>
              <a:t>Region Detector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Embed the text into the text-region considering geometrical properties like scaling, translations, etc. </a:t>
            </a:r>
            <a:br>
              <a:rPr lang="en"/>
            </a:br>
            <a:r>
              <a:rPr lang="en"/>
              <a:t>=&gt; </a:t>
            </a:r>
            <a:r>
              <a:rPr b="1" lang="en">
                <a:solidFill>
                  <a:schemeClr val="dk1"/>
                </a:solidFill>
              </a:rPr>
              <a:t>Geometry Synthesizer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SzPts val="1400"/>
              <a:buAutoNum type="arabicPeriod"/>
            </a:pPr>
            <a:r>
              <a:rPr lang="en"/>
              <a:t>Improve the appearance of the embedded text to fuse it into the background image.</a:t>
            </a:r>
            <a:br>
              <a:rPr lang="en"/>
            </a:br>
            <a:r>
              <a:rPr lang="en"/>
              <a:t>=&gt; </a:t>
            </a:r>
            <a:r>
              <a:rPr b="1" lang="en">
                <a:solidFill>
                  <a:schemeClr val="dk1"/>
                </a:solidFill>
              </a:rPr>
              <a:t>Appearance Synthesizer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90" name="Google Shape;90;p15"/>
          <p:cNvSpPr txBox="1"/>
          <p:nvPr>
            <p:ph type="title"/>
          </p:nvPr>
        </p:nvSpPr>
        <p:spPr>
          <a:xfrm>
            <a:off x="2400250" y="4235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RECAP</a:t>
            </a:r>
            <a:endParaRPr sz="2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9850" y="1247017"/>
            <a:ext cx="2897925" cy="288821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6" name="Google Shape;96;p16"/>
          <p:cNvSpPr txBox="1"/>
          <p:nvPr>
            <p:ph idx="1" type="body"/>
          </p:nvPr>
        </p:nvSpPr>
        <p:spPr>
          <a:xfrm>
            <a:off x="5937263" y="624500"/>
            <a:ext cx="1703100" cy="5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Background</a:t>
            </a:r>
            <a:endParaRPr sz="1600"/>
          </a:p>
        </p:txBody>
      </p:sp>
      <p:pic>
        <p:nvPicPr>
          <p:cNvPr id="97" name="Google Shape;9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0375" y="1244601"/>
            <a:ext cx="2897925" cy="289305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8" name="Google Shape;98;p16"/>
          <p:cNvSpPr txBox="1"/>
          <p:nvPr>
            <p:ph idx="1" type="body"/>
          </p:nvPr>
        </p:nvSpPr>
        <p:spPr>
          <a:xfrm>
            <a:off x="2696988" y="624500"/>
            <a:ext cx="1784700" cy="5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Foreground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7672" y="1093925"/>
            <a:ext cx="6391053" cy="36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 txBox="1"/>
          <p:nvPr>
            <p:ph idx="1" type="body"/>
          </p:nvPr>
        </p:nvSpPr>
        <p:spPr>
          <a:xfrm>
            <a:off x="3450025" y="495725"/>
            <a:ext cx="4106100" cy="5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Output - Composed Image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Next Steps...</a:t>
            </a:r>
            <a:endParaRPr sz="2600"/>
          </a:p>
        </p:txBody>
      </p:sp>
      <p:sp>
        <p:nvSpPr>
          <p:cNvPr id="110" name="Google Shape;110;p18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Improving training stability</a:t>
            </a:r>
            <a:endParaRPr b="1" sz="16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200"/>
              <a:buChar char="-"/>
            </a:pPr>
            <a:r>
              <a:rPr b="1" lang="en" sz="1200">
                <a:solidFill>
                  <a:srgbClr val="38761D"/>
                </a:solidFill>
              </a:rPr>
              <a:t>Used Spectral Normalization, dropout and label smoothing</a:t>
            </a:r>
            <a:endParaRPr b="1" sz="12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Improving original dataset and then applying the model to it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Appearance Synthesizer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</p:txBody>
      </p:sp>
      <p:pic>
        <p:nvPicPr>
          <p:cNvPr id="111" name="Google Shape;1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0724" y="1671574"/>
            <a:ext cx="348500" cy="34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Original Dataset</a:t>
            </a:r>
            <a:endParaRPr sz="2600"/>
          </a:p>
        </p:txBody>
      </p:sp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1296125" y="1211350"/>
            <a:ext cx="963900" cy="41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Real</a:t>
            </a:r>
            <a:endParaRPr b="1" sz="1600">
              <a:solidFill>
                <a:schemeClr val="dk1"/>
              </a:solidFill>
            </a:endParaRPr>
          </a:p>
        </p:txBody>
      </p:sp>
      <p:sp>
        <p:nvSpPr>
          <p:cNvPr id="118" name="Google Shape;118;p19"/>
          <p:cNvSpPr txBox="1"/>
          <p:nvPr>
            <p:ph idx="2" type="body"/>
          </p:nvPr>
        </p:nvSpPr>
        <p:spPr>
          <a:xfrm>
            <a:off x="4320875" y="1211350"/>
            <a:ext cx="1644000" cy="41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Background</a:t>
            </a:r>
            <a:endParaRPr b="1" sz="1600">
              <a:solidFill>
                <a:schemeClr val="dk1"/>
              </a:solidFill>
            </a:endParaRPr>
          </a:p>
        </p:txBody>
      </p:sp>
      <p:pic>
        <p:nvPicPr>
          <p:cNvPr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6025" y="1678200"/>
            <a:ext cx="2879449" cy="2860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3150" y="1678202"/>
            <a:ext cx="2879449" cy="285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9"/>
          <p:cNvSpPr txBox="1"/>
          <p:nvPr/>
        </p:nvSpPr>
        <p:spPr>
          <a:xfrm>
            <a:off x="6845600" y="2699125"/>
            <a:ext cx="18762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- </a:t>
            </a: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Image Inpainting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- </a:t>
            </a: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Gaussian Blurring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Motivation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Working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Implementation</a:t>
            </a:r>
            <a:endParaRPr/>
          </a:p>
        </p:txBody>
      </p:sp>
      <p:sp>
        <p:nvSpPr>
          <p:cNvPr id="127" name="Google Shape;127;p20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Appearance </a:t>
            </a:r>
            <a:r>
              <a:rPr lang="en"/>
              <a:t>Synthesizer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Motivation</a:t>
            </a:r>
            <a:endParaRPr sz="2600"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6542425" y="1592175"/>
            <a:ext cx="1800900" cy="25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It aims to fuse the foreground object and background image to achieve synthesis realism in the appearance space.</a:t>
            </a:r>
            <a:endParaRPr b="1">
              <a:solidFill>
                <a:schemeClr val="dk1"/>
              </a:solidFill>
            </a:endParaRPr>
          </a:p>
        </p:txBody>
      </p:sp>
      <p:pic>
        <p:nvPicPr>
          <p:cNvPr id="134" name="Google Shape;13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4064" y="1592175"/>
            <a:ext cx="2419471" cy="201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2100" y="1592163"/>
            <a:ext cx="2366390" cy="2019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1"/>
          <p:cNvSpPr txBox="1"/>
          <p:nvPr/>
        </p:nvSpPr>
        <p:spPr>
          <a:xfrm>
            <a:off x="142325" y="3505575"/>
            <a:ext cx="2865900" cy="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Without appearance Synthesizer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7" name="Google Shape;137;p21"/>
          <p:cNvSpPr txBox="1"/>
          <p:nvPr/>
        </p:nvSpPr>
        <p:spPr>
          <a:xfrm>
            <a:off x="3177025" y="3505575"/>
            <a:ext cx="2639700" cy="37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With appearance Synthesizer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